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79" r:id="rId3"/>
    <p:sldId id="285" r:id="rId4"/>
    <p:sldId id="283" r:id="rId5"/>
    <p:sldId id="317" r:id="rId6"/>
    <p:sldId id="323" r:id="rId7"/>
    <p:sldId id="264" r:id="rId8"/>
    <p:sldId id="322" r:id="rId9"/>
    <p:sldId id="267" r:id="rId10"/>
    <p:sldId id="313" r:id="rId11"/>
    <p:sldId id="320" r:id="rId12"/>
    <p:sldId id="324" r:id="rId13"/>
    <p:sldId id="300" r:id="rId14"/>
    <p:sldId id="303" r:id="rId15"/>
    <p:sldId id="299" r:id="rId16"/>
    <p:sldId id="307" r:id="rId17"/>
    <p:sldId id="325" r:id="rId18"/>
    <p:sldId id="304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E3481-4DC0-5320-5BA5-9DED241133D6}" name="Karin Kruuse" initials="KK" userId="S::kruuseka@ut.ee::9d3667ca-44b3-49ee-bafc-89fda7f076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kruu" initials="k" lastIdx="19" clrIdx="0">
    <p:extLst>
      <p:ext uri="{19B8F6BF-5375-455C-9EA6-DF929625EA0E}">
        <p15:presenceInfo xmlns:p15="http://schemas.microsoft.com/office/powerpoint/2012/main" userId="kakru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7BF"/>
    <a:srgbClr val="667982"/>
    <a:srgbClr val="D8DFE3"/>
    <a:srgbClr val="F6F8FA"/>
    <a:srgbClr val="7D858C"/>
    <a:srgbClr val="EFF1F3"/>
    <a:srgbClr val="262324"/>
    <a:srgbClr val="757C80"/>
    <a:srgbClr val="4E5051"/>
    <a:srgbClr val="24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 autoAdjust="0"/>
    <p:restoredTop sz="83637" autoAdjust="0"/>
  </p:normalViewPr>
  <p:slideViewPr>
    <p:cSldViewPr snapToGrid="0">
      <p:cViewPr varScale="1">
        <p:scale>
          <a:sx n="137" d="100"/>
          <a:sy n="137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6T21:57:10.659" idx="19">
    <p:pos x="6936" y="151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1B2D2-06A2-4596-9391-656CA05E965F}" type="datetimeFigureOut">
              <a:rPr lang="et-EE" smtClean="0"/>
              <a:t>27.06.2025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329CB-E484-4F61-9C3E-A471CEC4EF7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49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ate. </a:t>
            </a:r>
            <a:r>
              <a:rPr lang="en-GB" dirty="0"/>
              <a:t>C</a:t>
            </a:r>
            <a:r>
              <a:rPr lang="en-DE" dirty="0"/>
              <a:t>hange</a:t>
            </a:r>
          </a:p>
          <a:p>
            <a:r>
              <a:rPr lang="en-GB" dirty="0"/>
              <a:t>A</a:t>
            </a:r>
            <a:r>
              <a:rPr lang="en-DE" dirty="0"/>
              <a:t>dd event, location, student seminar intro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4733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8025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7697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actual clock transfer system is a bit more complicated than just USO – phase modulation – read out on other SC. 	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9414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7590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00FF00"/>
                </a:highlight>
              </a:rPr>
              <a:t>studying the realistic clock noise pipeline</a:t>
            </a:r>
            <a:endParaRPr lang="en-US" dirty="0">
              <a:highlight>
                <a:srgbClr val="FFFF00"/>
              </a:highlight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399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bullet points/ or just read only if that helps with nerves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1169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UGLY</a:t>
            </a:r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855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0F59-5D4A-CA2D-D89E-8A194252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D2982-3F57-A43A-26D7-C30F910EF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9A46-700E-7445-7146-2841426E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MATH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0E46-1882-BBEC-51AC-361B7006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011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976B1-8AAD-DECC-0159-8FC0B234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D550-559C-956A-6D77-8F86A480A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7EA18-1B5C-2D68-E3AD-3784B5AE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86E6-6763-FC4B-6A44-11F441A34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0942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goals more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5895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beatnotes</a:t>
            </a:r>
            <a:r>
              <a:rPr lang="en-US" dirty="0"/>
              <a:t> here?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3890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5BB9-D77D-E4B9-39D2-B24688B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D7BB2-EBB8-0C8A-EC45-DA835790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81CE4-8A9D-24D6-0B84-504BD5DC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312AE-4AC3-1F92-AA1C-F9F2F4DF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688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have the reference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7527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30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295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048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9329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600" b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" y="1161756"/>
            <a:ext cx="10515600" cy="4365423"/>
          </a:xfrm>
        </p:spPr>
        <p:txBody>
          <a:bodyPr/>
          <a:lstStyle>
            <a:lvl1pPr marL="91440">
              <a:defRPr sz="2400"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444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847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CFE6F3-8EA7-20B6-44B8-4BBDC4361948}"/>
              </a:ext>
            </a:extLst>
          </p:cNvPr>
          <p:cNvSpPr txBox="1">
            <a:spLocks/>
          </p:cNvSpPr>
          <p:nvPr userDrawn="1"/>
        </p:nvSpPr>
        <p:spPr>
          <a:xfrm>
            <a:off x="37684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/>
              <a:t>28.08.2023</a:t>
            </a:r>
            <a:endParaRPr lang="et-E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BAF38B-E3FE-B466-B6EB-A14DD731454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833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180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0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9F6E4-9020-7783-DE83-4C47CF31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200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4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746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250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69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6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20F3F-ED94-5F04-CD7E-9282CDBF9CB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25378" y="0"/>
            <a:ext cx="3168501" cy="10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679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C0DE-565F-000C-3EEA-F6099D3D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latin typeface="Arial" panose="020B0604020202020204" pitchFamily="34" charset="0"/>
                <a:cs typeface="Arial" panose="020B0604020202020204" pitchFamily="34" charset="0"/>
              </a:rPr>
              <a:t>Testbed for Validating Second-Generation TDI and Clock Noise Correction for LISA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BFAB-E9D0-DE83-B9D8-ED08B2065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Karin Kruuse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2F94-4D68-9AD9-C559-7E17DBBC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C36-20FE-4E78-BB90-ED47F88B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1253" y="6356350"/>
            <a:ext cx="5226469" cy="365125"/>
          </a:xfrm>
        </p:spPr>
        <p:txBody>
          <a:bodyPr/>
          <a:lstStyle/>
          <a:p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16th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Edoardo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Amaldi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Conference on 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1829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1"/>
    </mc:Choice>
    <mc:Fallback xmlns="">
      <p:transition spd="slow" advTm="38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39B-4CEE-5835-8318-CC0ED04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Signal Processing on 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7E39-ADF2-645F-C405-362612FB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F26C1F-3DCB-F658-348B-7E1FCEEF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The evaluation board includes enough to take in two photodetector readings and output the corresponding LISA-like beat note as an electrical signal.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EA98-CC7D-72A9-48D7-532F2A43B3D3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9F3D9026-96CB-0CB8-21EB-5423F7E7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2368538"/>
            <a:ext cx="1110330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17"/>
    </mc:Choice>
    <mc:Fallback xmlns="">
      <p:transition spd="slow" advTm="1042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9AFD-DBE3-FB37-62A7-BC9AE2DF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687EB0-9102-8C4F-933E-0D08AD10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74B2D-10AD-6BE8-3327-D360165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One-arm Phase Measurement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5492-1DC1-BCBA-FD24-FD859A98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DA1091-2C9D-8B24-6B5B-9D5E32A5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44CCD-35A2-16ED-D6B9-1B98717093BA}"/>
              </a:ext>
            </a:extLst>
          </p:cNvPr>
          <p:cNvSpPr/>
          <p:nvPr/>
        </p:nvSpPr>
        <p:spPr>
          <a:xfrm>
            <a:off x="5517265" y="2106592"/>
            <a:ext cx="1307940" cy="821803"/>
          </a:xfrm>
          <a:prstGeom prst="round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A54-2241-499E-8D8F-9E9AE232DC52}"/>
              </a:ext>
            </a:extLst>
          </p:cNvPr>
          <p:cNvSpPr txBox="1"/>
          <p:nvPr/>
        </p:nvSpPr>
        <p:spPr>
          <a:xfrm>
            <a:off x="5785519" y="1737260"/>
            <a:ext cx="108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 IF</a:t>
            </a:r>
            <a:endParaRPr lang="LID4096" b="1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3"/>
    </mc:Choice>
    <mc:Fallback xmlns="">
      <p:transition spd="slow" advTm="236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B6B3-4490-3597-B4B9-0B75F63B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83FED-3939-E29C-9F6D-FA488D60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D73CE-AF23-752A-CC39-4A7C806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One-arm Phase Measurement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2F04-29E5-F54E-5D2B-DFC4CE1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9E87D-A070-AE04-588A-7CEFA405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arm link.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410FD-0DF0-D71C-6F44-B0F6B54993A0}"/>
              </a:ext>
            </a:extLst>
          </p:cNvPr>
          <p:cNvSpPr txBox="1"/>
          <p:nvPr/>
        </p:nvSpPr>
        <p:spPr>
          <a:xfrm>
            <a:off x="4639375" y="4732905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936AA-68D9-E7DE-C34D-87336306141C}"/>
              </a:ext>
            </a:extLst>
          </p:cNvPr>
          <p:cNvSpPr txBox="1"/>
          <p:nvPr/>
        </p:nvSpPr>
        <p:spPr>
          <a:xfrm>
            <a:off x="4639375" y="3827343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232A-2FA4-958E-C3CC-400F3B9FEA7F}"/>
              </a:ext>
            </a:extLst>
          </p:cNvPr>
          <p:cNvSpPr txBox="1"/>
          <p:nvPr/>
        </p:nvSpPr>
        <p:spPr>
          <a:xfrm>
            <a:off x="5298391" y="2039190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~15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47"/>
    </mc:Choice>
    <mc:Fallback xmlns="">
      <p:transition spd="slow" advTm="1130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3F9A-FFA7-46FB-AF95-55434D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2F013B-7B3C-3FEC-AB1E-4B06BC4007D3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F3C2A-AD1D-4060-AF9E-E995291F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09224" y="530327"/>
            <a:ext cx="7384026" cy="61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EF120-6E5D-B457-ECDB-35E6A1F7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C19E-2542-2196-66FB-086CEE5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717E37-71DC-87FC-410B-BD5CAE21B95F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590D-1F38-0FE9-57F5-51B5B47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584A2-4241-4FDA-95B2-FB272894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611B-5EF2-46AB-A8CE-B539A44B88E8}"/>
              </a:ext>
            </a:extLst>
          </p:cNvPr>
          <p:cNvSpPr txBox="1"/>
          <p:nvPr/>
        </p:nvSpPr>
        <p:spPr>
          <a:xfrm>
            <a:off x="6420601" y="513033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131246-0B33-CC6C-CA0D-334978A9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2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E0B4FD-FFE5-CCE0-F910-13E5040B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9D8D-CE63-3274-25D8-CE29B09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Possible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4115-7EC5-1E66-4730-1AF4406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5058422"/>
          </a:xfrm>
        </p:spPr>
        <p:txBody>
          <a:bodyPr/>
          <a:lstStyle/>
          <a:p>
            <a:r>
              <a:rPr lang="en-US" dirty="0"/>
              <a:t>More true-to-LISA clock noise transfer</a:t>
            </a:r>
            <a:endParaRPr lang="et-EE" dirty="0"/>
          </a:p>
          <a:p>
            <a:pPr lvl="1"/>
            <a:r>
              <a:rPr lang="et-EE" dirty="0"/>
              <a:t>Needs some more studying</a:t>
            </a:r>
            <a:endParaRPr lang="en-US" dirty="0"/>
          </a:p>
          <a:p>
            <a:r>
              <a:rPr lang="en-US" dirty="0"/>
              <a:t>Third arm link</a:t>
            </a:r>
            <a:endParaRPr lang="et-EE" dirty="0"/>
          </a:p>
          <a:p>
            <a:pPr lvl="1"/>
            <a:r>
              <a:rPr lang="et-EE" dirty="0"/>
              <a:t>Needs frequency planning</a:t>
            </a:r>
            <a:endParaRPr lang="en-US" dirty="0"/>
          </a:p>
          <a:p>
            <a:r>
              <a:rPr lang="en-US" dirty="0"/>
              <a:t>Test mass acceleration noise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9A23-DD28-F569-4C25-F0372D97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4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37"/>
    </mc:Choice>
    <mc:Fallback xmlns="">
      <p:transition spd="slow" advTm="1775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3FD181-DF00-7BE1-E8B9-7C9EE48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BE0D-C574-BDA9-B14E-FC5CE6FA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Line </a:t>
            </a:r>
            <a:r>
              <a:rPr lang="et-EE" dirty="0"/>
              <a:t>Noise</a:t>
            </a:r>
            <a:r>
              <a:rPr lang="en-US" dirty="0"/>
              <a:t> Measurement</a:t>
            </a:r>
            <a:endParaRPr lang="et-EE" dirty="0"/>
          </a:p>
        </p:txBody>
      </p:sp>
      <p:pic>
        <p:nvPicPr>
          <p:cNvPr id="6" name="Content Placeholder 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C1001935-D587-F52A-AF6A-3DB6B8A9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75" y="1571733"/>
            <a:ext cx="5268064" cy="3466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F779-6964-3022-DCE8-880DBDE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17</a:t>
            </a:fld>
            <a:endParaRPr lang="et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B400-37F6-14F9-532D-7AB83CA170F8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76DAD-FEAC-D158-45DE-D6784ADF4A42}"/>
              </a:ext>
            </a:extLst>
          </p:cNvPr>
          <p:cNvSpPr/>
          <p:nvPr/>
        </p:nvSpPr>
        <p:spPr>
          <a:xfrm>
            <a:off x="3488267" y="4832350"/>
            <a:ext cx="1648177" cy="261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36C0-099D-431E-9254-CB34453E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271"/>
          <a:stretch/>
        </p:blipFill>
        <p:spPr>
          <a:xfrm>
            <a:off x="5486400" y="1571733"/>
            <a:ext cx="6094453" cy="37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48"/>
    </mc:Choice>
    <mc:Fallback xmlns="">
      <p:transition spd="slow" advTm="1190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0932A7-AADA-2DF8-5B24-9EB49AC3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ed and gold electronic board&#10;&#10;AI-generated content may be incorrect.">
            <a:extLst>
              <a:ext uri="{FF2B5EF4-FFF2-40B4-BE49-F238E27FC236}">
                <a16:creationId xmlns:a16="http://schemas.microsoft.com/office/drawing/2014/main" id="{8F071EAB-F39F-63E3-ACD4-B6EECBEF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0" y="2530613"/>
            <a:ext cx="4658911" cy="3548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4404A-8A32-F012-2883-2A499D04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Phasemeters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0614E-F087-21BF-A764-A9885035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E61793-042C-9E86-BDEE-45912C2BFA2C}"/>
              </a:ext>
            </a:extLst>
          </p:cNvPr>
          <p:cNvSpPr txBox="1">
            <a:spLocks/>
          </p:cNvSpPr>
          <p:nvPr/>
        </p:nvSpPr>
        <p:spPr>
          <a:xfrm>
            <a:off x="334974" y="1130531"/>
            <a:ext cx="7872048" cy="458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Red Pitaya</a:t>
            </a:r>
            <a:r>
              <a:rPr lang="en-US" noProof="0" dirty="0"/>
              <a:t> running LISA </a:t>
            </a:r>
            <a:r>
              <a:rPr lang="en-US" noProof="0" dirty="0" err="1"/>
              <a:t>gateware</a:t>
            </a:r>
            <a:endParaRPr lang="en-US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DFCC4-439C-0FB8-9152-673BBC629212}"/>
              </a:ext>
            </a:extLst>
          </p:cNvPr>
          <p:cNvSpPr txBox="1"/>
          <p:nvPr/>
        </p:nvSpPr>
        <p:spPr>
          <a:xfrm>
            <a:off x="8326239" y="6385023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Pitaya</a:t>
            </a:r>
          </a:p>
        </p:txBody>
      </p:sp>
    </p:spTree>
    <p:extLst>
      <p:ext uri="{BB962C8B-B14F-4D97-AF65-F5344CB8AC3E}">
        <p14:creationId xmlns:p14="http://schemas.microsoft.com/office/powerpoint/2010/main" val="259852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3"/>
    </mc:Choice>
    <mc:Fallback xmlns="">
      <p:transition spd="slow" advTm="2885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DF8-50BD-911F-5284-B6BF3624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6A1-C171-FA2D-A0A5-345CC1EA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LISA interferometry</a:t>
            </a:r>
          </a:p>
          <a:p>
            <a:r>
              <a:rPr lang="en-US" dirty="0"/>
              <a:t>About previous</a:t>
            </a:r>
            <a:r>
              <a:rPr lang="en-US" noProof="0" dirty="0"/>
              <a:t> LISA simulators</a:t>
            </a:r>
          </a:p>
          <a:p>
            <a:r>
              <a:rPr lang="en-US" noProof="0" dirty="0"/>
              <a:t>Overview of our proposed LISA testbed</a:t>
            </a:r>
          </a:p>
          <a:p>
            <a:pPr lvl="1"/>
            <a:r>
              <a:rPr lang="en-US" noProof="0" dirty="0"/>
              <a:t>Its purpose and goals</a:t>
            </a:r>
          </a:p>
          <a:p>
            <a:pPr lvl="1"/>
            <a:r>
              <a:rPr lang="en-US" dirty="0"/>
              <a:t>Status of the current purely electronic testbed</a:t>
            </a:r>
          </a:p>
          <a:p>
            <a:pPr lvl="1"/>
            <a:r>
              <a:rPr lang="en-US" dirty="0"/>
              <a:t>Putting together an optical input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473E-A78B-FB97-FF82-A9DD9EF4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1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4"/>
    </mc:Choice>
    <mc:Fallback xmlns="">
      <p:transition spd="slow" advTm="477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D95237-4BC8-4CEF-88AD-1F3B370D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88159" y="2492375"/>
            <a:ext cx="5803841" cy="4365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0754-A46B-9F7F-1907-6F8506A4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The LISA Satellites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DA5A-0E9C-B3B8-4FEE-33A622C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9E570-9B06-49A7-B79B-E779B7EA0B8C}"/>
              </a:ext>
            </a:extLst>
          </p:cNvPr>
          <p:cNvSpPr txBox="1"/>
          <p:nvPr/>
        </p:nvSpPr>
        <p:spPr>
          <a:xfrm>
            <a:off x="354235" y="6449354"/>
            <a:ext cx="1723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Jennrich,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3464-7070-4587-9DCD-0BE3E3F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7" y="4038828"/>
            <a:ext cx="5081517" cy="194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E49BD-3E8D-DC9B-5763-E4F5B95DA553}"/>
              </a:ext>
            </a:extLst>
          </p:cNvPr>
          <p:cNvSpPr>
            <a:spLocks/>
          </p:cNvSpPr>
          <p:nvPr/>
        </p:nvSpPr>
        <p:spPr>
          <a:xfrm>
            <a:off x="11124591" y="3902594"/>
            <a:ext cx="317498" cy="20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EF9AD-2C92-C6CC-C23D-F32D9222926E}"/>
              </a:ext>
            </a:extLst>
          </p:cNvPr>
          <p:cNvSpPr>
            <a:spLocks/>
          </p:cNvSpPr>
          <p:nvPr/>
        </p:nvSpPr>
        <p:spPr>
          <a:xfrm>
            <a:off x="6964574" y="3902594"/>
            <a:ext cx="317498" cy="271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4BCE1-AEBE-1B38-7112-1B6643295D7C}"/>
              </a:ext>
            </a:extLst>
          </p:cNvPr>
          <p:cNvSpPr>
            <a:spLocks/>
          </p:cNvSpPr>
          <p:nvPr/>
        </p:nvSpPr>
        <p:spPr>
          <a:xfrm>
            <a:off x="9878596" y="6021221"/>
            <a:ext cx="261257" cy="262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9CAF31-80DC-DF69-801A-D84369DCE0FE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/>
              <a:t>Three satellites surrounding six test masses in free fall</a:t>
            </a:r>
          </a:p>
          <a:p>
            <a:pPr marL="0" indent="0">
              <a:buNone/>
            </a:pPr>
            <a:r>
              <a:rPr lang="en-US" noProof="0" dirty="0"/>
              <a:t>Each satellite houses </a:t>
            </a:r>
            <a:r>
              <a:rPr lang="en-US" noProof="0" dirty="0">
                <a:highlight>
                  <a:srgbClr val="D8DFE3"/>
                </a:highlight>
              </a:rPr>
              <a:t>two lasers, two optical benches and a phasemeter.</a:t>
            </a:r>
          </a:p>
          <a:p>
            <a:pPr marL="0" indent="0">
              <a:buNone/>
            </a:pPr>
            <a:r>
              <a:rPr lang="en-US" noProof="0" dirty="0"/>
              <a:t>Each optical bench houses </a:t>
            </a:r>
            <a:r>
              <a:rPr lang="en-US" noProof="0" dirty="0">
                <a:highlight>
                  <a:srgbClr val="D8DFE3"/>
                </a:highlight>
              </a:rPr>
              <a:t>three interferometers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noProof="0" dirty="0"/>
              <a:t>The test mass to test mass distances are </a:t>
            </a:r>
            <a:br>
              <a:rPr lang="en-US" noProof="0" dirty="0"/>
            </a:br>
            <a:r>
              <a:rPr lang="en-US" noProof="0" dirty="0"/>
              <a:t>measured in three parts – this is the so-called </a:t>
            </a:r>
            <a:br>
              <a:rPr lang="en-US" noProof="0" dirty="0"/>
            </a:br>
            <a:r>
              <a:rPr lang="en-US" noProof="0" dirty="0">
                <a:highlight>
                  <a:srgbClr val="D8DFE3"/>
                </a:highlight>
              </a:rPr>
              <a:t>split interferometry</a:t>
            </a:r>
            <a:r>
              <a:rPr lang="en-US" noProof="0" dirty="0"/>
              <a:t> used in LISA.</a:t>
            </a:r>
          </a:p>
        </p:txBody>
      </p:sp>
    </p:spTree>
    <p:extLst>
      <p:ext uri="{BB962C8B-B14F-4D97-AF65-F5344CB8AC3E}">
        <p14:creationId xmlns:p14="http://schemas.microsoft.com/office/powerpoint/2010/main" val="41817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3"/>
    </mc:Choice>
    <mc:Fallback xmlns="">
      <p:transition spd="slow" advTm="794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/>
            <a:r>
              <a:rPr lang="en-US" dirty="0"/>
              <a:t>LISA Interferometric Metrology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AEF45-6592-4730-A125-F1734EAC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40" y="1279109"/>
            <a:ext cx="8610618" cy="56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Laser Noise Reduction via TDI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959-792A-590F-85D1-B72D97098166}"/>
              </a:ext>
            </a:extLst>
          </p:cNvPr>
          <p:cNvSpPr txBox="1"/>
          <p:nvPr/>
        </p:nvSpPr>
        <p:spPr>
          <a:xfrm>
            <a:off x="9533022" y="6309154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C0B96-55A7-09B8-523C-32A10C6CC2EB}"/>
              </a:ext>
            </a:extLst>
          </p:cNvPr>
          <p:cNvSpPr txBox="1">
            <a:spLocks/>
          </p:cNvSpPr>
          <p:nvPr/>
        </p:nvSpPr>
        <p:spPr>
          <a:xfrm>
            <a:off x="321009" y="1125393"/>
            <a:ext cx="11632612" cy="186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Time Delay Interferometry (TDI) is a cluster of methods to construct </a:t>
            </a:r>
            <a:r>
              <a:rPr lang="en-US">
                <a:highlight>
                  <a:srgbClr val="D8DFE3"/>
                </a:highlight>
              </a:rPr>
              <a:t>virtual equal arms</a:t>
            </a:r>
            <a:r>
              <a:rPr lang="en-US"/>
              <a:t> in </a:t>
            </a:r>
            <a:r>
              <a:rPr lang="en-US">
                <a:highlight>
                  <a:srgbClr val="D8DFE3"/>
                </a:highlight>
              </a:rPr>
              <a:t>post-processing</a:t>
            </a:r>
            <a:r>
              <a:rPr lang="en-US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333A3-D6DC-46FF-94BC-77095828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2" name="Picture 1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0A1122A-6478-4686-B464-4BEEA703E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38" y="2389294"/>
            <a:ext cx="6264411" cy="3420956"/>
          </a:xfrm>
          <a:prstGeom prst="rect">
            <a:avLst/>
          </a:prstGeom>
        </p:spPr>
      </p:pic>
      <p:pic>
        <p:nvPicPr>
          <p:cNvPr id="15" name="Picture 1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33C5948-31BF-48D2-B201-1FE6F4A7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/>
          <a:stretch/>
        </p:blipFill>
        <p:spPr>
          <a:xfrm>
            <a:off x="-122797" y="2571856"/>
            <a:ext cx="5192509" cy="28384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495605-52FD-42EC-B970-FF29234892EC}"/>
              </a:ext>
            </a:extLst>
          </p:cNvPr>
          <p:cNvSpPr txBox="1"/>
          <p:nvPr/>
        </p:nvSpPr>
        <p:spPr>
          <a:xfrm>
            <a:off x="1840376" y="5564208"/>
            <a:ext cx="211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Transponder signal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2F8E7-566D-492B-B4C4-8A4183F77B0B}"/>
              </a:ext>
            </a:extLst>
          </p:cNvPr>
          <p:cNvSpPr txBox="1"/>
          <p:nvPr/>
        </p:nvSpPr>
        <p:spPr>
          <a:xfrm>
            <a:off x="7229655" y="5564208"/>
            <a:ext cx="329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transponder signal</a:t>
            </a:r>
          </a:p>
        </p:txBody>
      </p:sp>
    </p:spTree>
    <p:extLst>
      <p:ext uri="{BB962C8B-B14F-4D97-AF65-F5344CB8AC3E}">
        <p14:creationId xmlns:p14="http://schemas.microsoft.com/office/powerpoint/2010/main" val="2439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0"/>
    </mc:Choice>
    <mc:Fallback xmlns="">
      <p:transition spd="slow" advTm="808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E53A-1EE5-1774-C3B7-9A6DA6AC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D352B-0CE9-4084-A427-A95B4511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78" y="1625014"/>
            <a:ext cx="5769539" cy="807577"/>
          </a:xfrm>
          <a:prstGeom prst="rect">
            <a:avLst/>
          </a:prstGeom>
        </p:spPr>
      </p:pic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345D6D04-79E8-4C43-2AEB-751564E64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00B3-58A4-7538-A01C-56ED35AC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Noise Reduction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0455-52E2-5179-D695-C5585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4E10-3ADA-AA57-AEC8-148358F3AFB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C58-66B4-8684-B303-89E790501972}"/>
              </a:ext>
            </a:extLst>
          </p:cNvPr>
          <p:cNvSpPr txBox="1"/>
          <p:nvPr/>
        </p:nvSpPr>
        <p:spPr>
          <a:xfrm>
            <a:off x="5700968" y="1363829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demodulation, considering laser noise and clock jitter: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01E6-5D0D-4402-B01C-456D1F057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80ECB8-A098-427C-A341-07979DC1AC1D}"/>
              </a:ext>
            </a:extLst>
          </p:cNvPr>
          <p:cNvSpPr/>
          <p:nvPr/>
        </p:nvSpPr>
        <p:spPr>
          <a:xfrm>
            <a:off x="5559026" y="1255746"/>
            <a:ext cx="6605121" cy="1190473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358C2-830F-48C7-A1B5-E40137849A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87" r="50263" b="63989"/>
          <a:stretch/>
        </p:blipFill>
        <p:spPr>
          <a:xfrm>
            <a:off x="3384549" y="4718775"/>
            <a:ext cx="177801" cy="258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2FAF3-AE7F-4F50-9A23-F33F8BAD3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35" t="49455" r="50614" b="10132"/>
          <a:stretch/>
        </p:blipFill>
        <p:spPr>
          <a:xfrm>
            <a:off x="2676525" y="4757307"/>
            <a:ext cx="142875" cy="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92BC-5D04-12E0-7F65-0227E5C2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004A-8C3A-8DA8-42F2-B8BAC8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556-D078-1238-23F2-77D595F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EBADB-6BDF-E927-452A-FE00CAFE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38" y="1004682"/>
            <a:ext cx="7527889" cy="4225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4367C9-D82F-BBF0-13AE-7CFB1DF3425E}"/>
              </a:ext>
            </a:extLst>
          </p:cNvPr>
          <p:cNvSpPr txBox="1"/>
          <p:nvPr/>
        </p:nvSpPr>
        <p:spPr>
          <a:xfrm>
            <a:off x="2659702" y="5200576"/>
            <a:ext cx="695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29209-7478-A106-B5AE-E496EECA7C69}"/>
              </a:ext>
            </a:extLst>
          </p:cNvPr>
          <p:cNvSpPr txBox="1"/>
          <p:nvPr/>
        </p:nvSpPr>
        <p:spPr>
          <a:xfrm>
            <a:off x="2659702" y="5736845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4"/>
    </mc:Choice>
    <mc:Fallback xmlns="">
      <p:transition spd="slow" advTm="962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A139-ADB5-9AB8-AEFE-E5B9242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E38-B1D3-18DA-0767-FE77DB1DA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1"/>
            <a:ext cx="11301513" cy="5225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is a hardware testbed that aims to simulate LISA’s signal chain and test whether we can recover a gravitational wave signal from a realistic, noisy system.</a:t>
            </a:r>
            <a:endParaRPr lang="en-US" noProof="0" dirty="0"/>
          </a:p>
          <a:p>
            <a:pPr marL="0" indent="0">
              <a:buNone/>
            </a:pPr>
            <a:r>
              <a:rPr lang="en-US" dirty="0"/>
              <a:t>To start with, w</a:t>
            </a:r>
            <a:r>
              <a:rPr lang="en-US" noProof="0" dirty="0"/>
              <a:t>e want to test the combination of </a:t>
            </a:r>
            <a:r>
              <a:rPr lang="en-US" noProof="0" dirty="0">
                <a:highlight>
                  <a:srgbClr val="D8DFE3"/>
                </a:highlight>
              </a:rPr>
              <a:t>second generation TDI</a:t>
            </a:r>
            <a:r>
              <a:rPr lang="en-US" noProof="0" dirty="0"/>
              <a:t> and the </a:t>
            </a:r>
            <a:r>
              <a:rPr lang="en-US" noProof="0" dirty="0">
                <a:highlight>
                  <a:srgbClr val="D8DFE3"/>
                </a:highlight>
              </a:rPr>
              <a:t>clock noise removal</a:t>
            </a:r>
            <a:r>
              <a:rPr lang="en-US" noProof="0" dirty="0"/>
              <a:t> post</a:t>
            </a:r>
            <a:r>
              <a:rPr lang="et-EE" dirty="0"/>
              <a:t>-</a:t>
            </a:r>
            <a:r>
              <a:rPr lang="en-US" noProof="0" dirty="0"/>
              <a:t>processing methods on </a:t>
            </a:r>
            <a:r>
              <a:rPr lang="en-US" noProof="0" dirty="0">
                <a:highlight>
                  <a:srgbClr val="D8DFE3"/>
                </a:highlight>
              </a:rPr>
              <a:t>experimental data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could also offer a substitute to modelled noise sources included in current data analysis.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0162-FBF5-4B66-9DF2-F0CE085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5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8"/>
    </mc:Choice>
    <mc:Fallback xmlns="">
      <p:transition spd="slow" advTm="1140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B943-D49C-727C-A350-31F5A333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3280-550A-07EE-A9E9-6A0C4D08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4652022"/>
          </a:xfrm>
        </p:spPr>
        <p:txBody>
          <a:bodyPr/>
          <a:lstStyle/>
          <a:p>
            <a:pPr marL="0" indent="0">
              <a:buNone/>
            </a:pPr>
            <a:r>
              <a:rPr lang="et-EE" dirty="0"/>
              <a:t>A </a:t>
            </a:r>
            <a:r>
              <a:rPr lang="et-EE" dirty="0">
                <a:highlight>
                  <a:srgbClr val="D8DFE3"/>
                </a:highlight>
              </a:rPr>
              <a:t>fully electronic</a:t>
            </a:r>
            <a:r>
              <a:rPr lang="et-EE" dirty="0"/>
              <a:t> implementation of the interferometry system together with a </a:t>
            </a:r>
            <a:r>
              <a:rPr lang="et-EE" dirty="0">
                <a:highlight>
                  <a:srgbClr val="D8DFE3"/>
                </a:highlight>
              </a:rPr>
              <a:t>delay and gravitational wave injection</a:t>
            </a:r>
            <a:r>
              <a:rPr lang="et-EE" dirty="0"/>
              <a:t> has already been developed and is being tested.</a:t>
            </a:r>
          </a:p>
          <a:p>
            <a:r>
              <a:rPr lang="et-EE" dirty="0"/>
              <a:t>Time varying delays</a:t>
            </a:r>
            <a:endParaRPr lang="en-US" dirty="0"/>
          </a:p>
          <a:p>
            <a:r>
              <a:rPr lang="en-US" dirty="0"/>
              <a:t>Doppler shifts for both the carrier and sidebands</a:t>
            </a:r>
          </a:p>
          <a:p>
            <a:r>
              <a:rPr lang="en-US" dirty="0"/>
              <a:t>Gravitational wave injection</a:t>
            </a:r>
          </a:p>
          <a:p>
            <a:endParaRPr lang="en-US" dirty="0"/>
          </a:p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8D17-7164-DAC5-01A1-F8F2126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8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05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8"/>
    </mc:Choice>
    <mc:Fallback xmlns="">
      <p:transition spd="slow" advTm="662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6BF6-8E62-4205-5118-41C648EC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C6F-2A6C-468C-B790-CC0238C4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ACA-A277-DB93-D0DC-E6E2FF1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center of the experiment is the delay line</a:t>
            </a:r>
            <a:r>
              <a:rPr lang="et-EE" dirty="0"/>
              <a:t>.</a:t>
            </a:r>
          </a:p>
          <a:p>
            <a:pPr marL="0" indent="0">
              <a:buNone/>
            </a:pPr>
            <a:r>
              <a:rPr lang="en-US" noProof="0" dirty="0"/>
              <a:t>The added </a:t>
            </a:r>
            <a:r>
              <a:rPr lang="en-US" noProof="0" dirty="0">
                <a:highlight>
                  <a:srgbClr val="D8DFE3"/>
                </a:highlight>
              </a:rPr>
              <a:t>varying delays</a:t>
            </a:r>
            <a:r>
              <a:rPr lang="en-US" noProof="0" dirty="0"/>
              <a:t>, </a:t>
            </a:r>
            <a:r>
              <a:rPr lang="en-US" noProof="0" dirty="0">
                <a:highlight>
                  <a:srgbClr val="D8DFE3"/>
                </a:highlight>
              </a:rPr>
              <a:t>gravitational wave signals</a:t>
            </a:r>
            <a:r>
              <a:rPr lang="en-US" noProof="0" dirty="0"/>
              <a:t> and </a:t>
            </a:r>
            <a:r>
              <a:rPr lang="en-US" noProof="0" dirty="0">
                <a:highlight>
                  <a:srgbClr val="D8DFE3"/>
                </a:highlight>
              </a:rPr>
              <a:t>Doppler shifts</a:t>
            </a:r>
            <a:r>
              <a:rPr lang="en-US" noProof="0" dirty="0"/>
              <a:t> are controllable via a Python-based interface.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34B-FD03-4E58-AE15-7F8B5007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9" y="2635250"/>
            <a:ext cx="4796101" cy="37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3691-707B-085B-F6AC-4299020EFC9D}"/>
              </a:ext>
            </a:extLst>
          </p:cNvPr>
          <p:cNvSpPr txBox="1"/>
          <p:nvPr/>
        </p:nvSpPr>
        <p:spPr>
          <a:xfrm>
            <a:off x="6439745" y="6277302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 Zynq™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UltraScale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RFSoC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ZCU208 Evaluation Kit</a:t>
            </a:r>
          </a:p>
          <a:p>
            <a:pPr algn="l"/>
            <a:endParaRPr lang="en-US" sz="1400" noProof="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097E8F-6865-B51C-BCE8-5236F0DF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1" t="24870" r="40625" b="51290"/>
          <a:stretch/>
        </p:blipFill>
        <p:spPr>
          <a:xfrm>
            <a:off x="1327146" y="3068911"/>
            <a:ext cx="3456634" cy="21054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3ADB2-6DF3-2C0C-10A8-7543F38FBF9F}"/>
              </a:ext>
            </a:extLst>
          </p:cNvPr>
          <p:cNvCxnSpPr>
            <a:cxnSpLocks/>
          </p:cNvCxnSpPr>
          <p:nvPr/>
        </p:nvCxnSpPr>
        <p:spPr>
          <a:xfrm>
            <a:off x="1336671" y="4228531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D1AAB-D75E-6A63-A6F5-F6412E37E0D1}"/>
              </a:ext>
            </a:extLst>
          </p:cNvPr>
          <p:cNvCxnSpPr>
            <a:cxnSpLocks/>
          </p:cNvCxnSpPr>
          <p:nvPr/>
        </p:nvCxnSpPr>
        <p:spPr>
          <a:xfrm>
            <a:off x="4673506" y="4202497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706F12-BC34-568C-FCBD-340DF8158E5F}"/>
              </a:ext>
            </a:extLst>
          </p:cNvPr>
          <p:cNvCxnSpPr>
            <a:cxnSpLocks/>
          </p:cNvCxnSpPr>
          <p:nvPr/>
        </p:nvCxnSpPr>
        <p:spPr>
          <a:xfrm flipV="1">
            <a:off x="3263401" y="5091130"/>
            <a:ext cx="0" cy="1612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9"/>
    </mc:Choice>
    <mc:Fallback xmlns="">
      <p:transition spd="slow" advTm="96559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dirty="0" smtClean="0">
            <a:solidFill>
              <a:srgbClr val="6679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585</Words>
  <Application>Microsoft Office PowerPoint</Application>
  <PresentationFormat>Widescreen</PresentationFormat>
  <Paragraphs>113</Paragraphs>
  <Slides>19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Testbed for Validating Second-Generation TDI and Clock Noise Correction for LISA</vt:lpstr>
      <vt:lpstr>The LISA Satellites</vt:lpstr>
      <vt:lpstr>LISA Interferometric Metrology System</vt:lpstr>
      <vt:lpstr>Laser Noise Reduction via TDI</vt:lpstr>
      <vt:lpstr>Clock Noise Reduction</vt:lpstr>
      <vt:lpstr>Previous Experiment</vt:lpstr>
      <vt:lpstr>MiniLISA</vt:lpstr>
      <vt:lpstr>Current Status</vt:lpstr>
      <vt:lpstr>The Delay Line</vt:lpstr>
      <vt:lpstr>Signal Processing on the Delay Line</vt:lpstr>
      <vt:lpstr>One-arm Phase Measurement</vt:lpstr>
      <vt:lpstr>One-arm Phase Measurement</vt:lpstr>
      <vt:lpstr>PowerPoint Presentation</vt:lpstr>
      <vt:lpstr>PowerPoint Presentation</vt:lpstr>
      <vt:lpstr>PowerPoint Presentation</vt:lpstr>
      <vt:lpstr>Possible Additions</vt:lpstr>
      <vt:lpstr>Delay Line Noise Measurement</vt:lpstr>
      <vt:lpstr>The Phasemeters</vt:lpstr>
      <vt:lpstr>Outline of the Talk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Terramechanics-based Wheel-terrain Contact Model into a Multi-body Simulation Environment</dc:title>
  <dc:creator>Karin Kruuse</dc:creator>
  <cp:lastModifiedBy>kakruu</cp:lastModifiedBy>
  <cp:revision>170</cp:revision>
  <dcterms:created xsi:type="dcterms:W3CDTF">2023-08-26T08:59:13Z</dcterms:created>
  <dcterms:modified xsi:type="dcterms:W3CDTF">2025-06-27T07:50:41Z</dcterms:modified>
</cp:coreProperties>
</file>